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4"/>
  </p:notesMasterIdLst>
  <p:handoutMasterIdLst>
    <p:handoutMasterId r:id="rId85"/>
  </p:handoutMasterIdLst>
  <p:sldIdLst>
    <p:sldId id="257" r:id="rId2"/>
    <p:sldId id="1834" r:id="rId3"/>
    <p:sldId id="367" r:id="rId4"/>
    <p:sldId id="368" r:id="rId5"/>
    <p:sldId id="1854" r:id="rId6"/>
    <p:sldId id="370" r:id="rId7"/>
    <p:sldId id="1855" r:id="rId8"/>
    <p:sldId id="1857" r:id="rId9"/>
    <p:sldId id="1858" r:id="rId10"/>
    <p:sldId id="1859" r:id="rId11"/>
    <p:sldId id="1860" r:id="rId12"/>
    <p:sldId id="1863" r:id="rId13"/>
    <p:sldId id="371" r:id="rId14"/>
    <p:sldId id="1864" r:id="rId15"/>
    <p:sldId id="1865" r:id="rId16"/>
    <p:sldId id="1868" r:id="rId17"/>
    <p:sldId id="1869" r:id="rId18"/>
    <p:sldId id="1871" r:id="rId19"/>
    <p:sldId id="1913" r:id="rId20"/>
    <p:sldId id="1915" r:id="rId21"/>
    <p:sldId id="1874" r:id="rId22"/>
    <p:sldId id="1875" r:id="rId23"/>
    <p:sldId id="1876" r:id="rId24"/>
    <p:sldId id="1877" r:id="rId25"/>
    <p:sldId id="1916" r:id="rId26"/>
    <p:sldId id="1878" r:id="rId27"/>
    <p:sldId id="1866" r:id="rId28"/>
    <p:sldId id="1867" r:id="rId29"/>
    <p:sldId id="1880" r:id="rId30"/>
    <p:sldId id="388" r:id="rId31"/>
    <p:sldId id="399" r:id="rId32"/>
    <p:sldId id="1882" r:id="rId33"/>
    <p:sldId id="386" r:id="rId34"/>
    <p:sldId id="1883" r:id="rId35"/>
    <p:sldId id="1918" r:id="rId36"/>
    <p:sldId id="1920" r:id="rId37"/>
    <p:sldId id="1885" r:id="rId38"/>
    <p:sldId id="406" r:id="rId39"/>
    <p:sldId id="1886" r:id="rId40"/>
    <p:sldId id="1891" r:id="rId41"/>
    <p:sldId id="1892" r:id="rId42"/>
    <p:sldId id="1879" r:id="rId43"/>
    <p:sldId id="1887" r:id="rId44"/>
    <p:sldId id="1837" r:id="rId45"/>
    <p:sldId id="1838" r:id="rId46"/>
    <p:sldId id="1839" r:id="rId47"/>
    <p:sldId id="1840" r:id="rId48"/>
    <p:sldId id="1921" r:id="rId49"/>
    <p:sldId id="1845" r:id="rId50"/>
    <p:sldId id="1779" r:id="rId51"/>
    <p:sldId id="1841" r:id="rId52"/>
    <p:sldId id="1846" r:id="rId53"/>
    <p:sldId id="1911" r:id="rId54"/>
    <p:sldId id="1847" r:id="rId55"/>
    <p:sldId id="1912" r:id="rId56"/>
    <p:sldId id="1888" r:id="rId57"/>
    <p:sldId id="1889" r:id="rId58"/>
    <p:sldId id="414" r:id="rId59"/>
    <p:sldId id="396" r:id="rId60"/>
    <p:sldId id="397" r:id="rId61"/>
    <p:sldId id="886" r:id="rId62"/>
    <p:sldId id="1896" r:id="rId63"/>
    <p:sldId id="1897" r:id="rId64"/>
    <p:sldId id="1898" r:id="rId65"/>
    <p:sldId id="1893" r:id="rId66"/>
    <p:sldId id="415" r:id="rId67"/>
    <p:sldId id="1899" r:id="rId68"/>
    <p:sldId id="418" r:id="rId69"/>
    <p:sldId id="1900" r:id="rId70"/>
    <p:sldId id="1901" r:id="rId71"/>
    <p:sldId id="420" r:id="rId72"/>
    <p:sldId id="1905" r:id="rId73"/>
    <p:sldId id="1902" r:id="rId74"/>
    <p:sldId id="422" r:id="rId75"/>
    <p:sldId id="421" r:id="rId76"/>
    <p:sldId id="1906" r:id="rId77"/>
    <p:sldId id="424" r:id="rId78"/>
    <p:sldId id="1908" r:id="rId79"/>
    <p:sldId id="423" r:id="rId80"/>
    <p:sldId id="1923" r:id="rId81"/>
    <p:sldId id="1778" r:id="rId82"/>
    <p:sldId id="436" r:id="rId83"/>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75374" autoAdjust="0"/>
  </p:normalViewPr>
  <p:slideViewPr>
    <p:cSldViewPr>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9/19/22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‹N›</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9/19/22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‹N›</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C57EF8F-8361-448B-B33D-B27F754A8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0DD545CD-AACE-464A-8873-AFDA579DE3B8}" type="slidenum">
              <a:rPr lang="nl-NL" altLang="it-IT">
                <a:latin typeface="Arial" panose="020B0604020202020204" pitchFamily="34" charset="0"/>
              </a:rPr>
              <a:pPr/>
              <a:t>1</a:t>
            </a:fld>
            <a:endParaRPr lang="nl-NL" altLang="it-IT">
              <a:latin typeface="Arial" panose="020B0604020202020204" pitchFamily="34" charset="0"/>
            </a:endParaRPr>
          </a:p>
        </p:txBody>
      </p:sp>
      <p:sp>
        <p:nvSpPr>
          <p:cNvPr id="29699" name="Rectangle 2">
            <a:extLst>
              <a:ext uri="{FF2B5EF4-FFF2-40B4-BE49-F238E27FC236}">
                <a16:creationId xmlns:a16="http://schemas.microsoft.com/office/drawing/2014/main" id="{7461A36A-26A4-442B-A193-C48F58FB7FDC}"/>
              </a:ext>
            </a:extLst>
          </p:cNvPr>
          <p:cNvSpPr>
            <a:spLocks noGrp="1" noRot="1" noChangeAspect="1" noChangeArrowheads="1" noTextEdit="1"/>
          </p:cNvSpPr>
          <p:nvPr>
            <p:ph type="sldImg"/>
          </p:nvPr>
        </p:nvSpPr>
        <p:spPr>
          <a:xfrm>
            <a:off x="409575" y="703263"/>
            <a:ext cx="6046788" cy="3402012"/>
          </a:xfrm>
          <a:ln/>
        </p:spPr>
      </p:sp>
      <p:sp>
        <p:nvSpPr>
          <p:cNvPr id="29700" name="Rectangle 3">
            <a:extLst>
              <a:ext uri="{FF2B5EF4-FFF2-40B4-BE49-F238E27FC236}">
                <a16:creationId xmlns:a16="http://schemas.microsoft.com/office/drawing/2014/main" id="{393DB840-CA14-4E5B-BB44-138D926D3BA5}"/>
              </a:ext>
            </a:extLst>
          </p:cNvPr>
          <p:cNvSpPr>
            <a:spLocks noGrp="1" noChangeArrowheads="1"/>
          </p:cNvSpPr>
          <p:nvPr>
            <p:ph type="body" idx="1"/>
          </p:nvPr>
        </p:nvSpPr>
        <p:spPr>
          <a:xfrm>
            <a:off x="915988" y="4340225"/>
            <a:ext cx="5026025"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047" tIns="38524" rIns="77047" bIns="38524"/>
          <a:lstStyle/>
          <a:p>
            <a:pPr eaLnBrk="1" hangingPunct="1"/>
            <a:endParaRPr lang="en-US" altLang="it-IT"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13090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3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recommend you pause the video and 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shown why single units cannot compute XOR, and how multilayer networks with non-linearities are able to form new representations that make it possible to solve the problem!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635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471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746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60</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baseline="0" dirty="0"/>
              <a:t>We've seen an overview of neural net training.  In the next lecture we'll see the details of computation graphs and backward differentiation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9542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53542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‹N›</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1597821"/>
            <a:ext cx="7772400" cy="1102519"/>
          </a:xfrm>
        </p:spPr>
        <p:txBody>
          <a:bodyPr/>
          <a:lstStyle>
            <a:lvl1pPr>
              <a:defRPr>
                <a:solidFill>
                  <a:srgbClr val="800000"/>
                </a:solidFill>
              </a:defRPr>
            </a:lvl1pPr>
          </a:lstStyle>
          <a:p>
            <a:r>
              <a:rPr lang="it-IT"/>
              <a:t>Fare clic per modificare lo stile del titolo dello schema</a:t>
            </a:r>
            <a:endParaRPr lang="en-US"/>
          </a:p>
        </p:txBody>
      </p:sp>
      <p:sp>
        <p:nvSpPr>
          <p:cNvPr id="3" name="Sottotito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058F5CD9-6EAF-4B8B-9A4D-446D9D8220AC}"/>
              </a:ext>
            </a:extLst>
          </p:cNvPr>
          <p:cNvSpPr>
            <a:spLocks noGrp="1"/>
          </p:cNvSpPr>
          <p:nvPr>
            <p:ph type="dt" sz="half" idx="10"/>
          </p:nvPr>
        </p:nvSpPr>
        <p:spPr/>
        <p:txBody>
          <a:bodyPr/>
          <a:lstStyle>
            <a:lvl1pPr>
              <a:defRPr smtClean="0">
                <a:solidFill>
                  <a:srgbClr val="800000"/>
                </a:solidFill>
              </a:defRPr>
            </a:lvl1pPr>
          </a:lstStyle>
          <a:p>
            <a:pPr>
              <a:defRPr/>
            </a:pPr>
            <a:r>
              <a:rPr lang="it-IT" altLang="it-IT"/>
              <a:t>SEMANTIC WEB LANGUAGES</a:t>
            </a:r>
            <a:endParaRPr lang="it-IT" altLang="it-IT" dirty="0"/>
          </a:p>
        </p:txBody>
      </p:sp>
      <p:sp>
        <p:nvSpPr>
          <p:cNvPr id="5" name="Segnaposto piè di pagina 4">
            <a:extLst>
              <a:ext uri="{FF2B5EF4-FFF2-40B4-BE49-F238E27FC236}">
                <a16:creationId xmlns:a16="http://schemas.microsoft.com/office/drawing/2014/main" id="{CCF5EC06-D9EF-421D-B636-55F4AACA081F}"/>
              </a:ext>
            </a:extLst>
          </p:cNvPr>
          <p:cNvSpPr>
            <a:spLocks noGrp="1"/>
          </p:cNvSpPr>
          <p:nvPr>
            <p:ph type="ftr" sz="quarter" idx="11"/>
          </p:nvPr>
        </p:nvSpPr>
        <p:spPr/>
        <p:txBody>
          <a:bodyPr/>
          <a:lstStyle>
            <a:lvl1pPr>
              <a:defRPr>
                <a:solidFill>
                  <a:srgbClr val="800000"/>
                </a:solidFill>
              </a:defRPr>
            </a:lvl1pPr>
          </a:lstStyle>
          <a:p>
            <a:pPr>
              <a:defRPr/>
            </a:pPr>
            <a:r>
              <a:rPr lang="en-US"/>
              <a:t>NLP</a:t>
            </a:r>
            <a:endParaRPr lang="en-US" dirty="0"/>
          </a:p>
        </p:txBody>
      </p:sp>
      <p:sp>
        <p:nvSpPr>
          <p:cNvPr id="6" name="Segnaposto numero diapositiva 5">
            <a:extLst>
              <a:ext uri="{FF2B5EF4-FFF2-40B4-BE49-F238E27FC236}">
                <a16:creationId xmlns:a16="http://schemas.microsoft.com/office/drawing/2014/main" id="{FBED50A0-78C5-42A3-8B38-E1A9DBE8C2C9}"/>
              </a:ext>
            </a:extLst>
          </p:cNvPr>
          <p:cNvSpPr>
            <a:spLocks noGrp="1"/>
          </p:cNvSpPr>
          <p:nvPr>
            <p:ph type="sldNum" sz="quarter" idx="12"/>
          </p:nvPr>
        </p:nvSpPr>
        <p:spPr/>
        <p:txBody>
          <a:bodyPr/>
          <a:lstStyle>
            <a:lvl1pPr>
              <a:defRPr smtClean="0">
                <a:solidFill>
                  <a:srgbClr val="800000"/>
                </a:solidFill>
                <a:latin typeface="Arial" panose="020B0604020202020204" pitchFamily="34" charset="0"/>
              </a:defRPr>
            </a:lvl1pPr>
          </a:lstStyle>
          <a:p>
            <a:pPr>
              <a:defRPr/>
            </a:pPr>
            <a:fld id="{1EE87F2A-AB2C-4D87-BCA6-9B3A24192F3A}" type="slidenum">
              <a:rPr lang="it-IT" altLang="it-IT" smtClean="0"/>
              <a:pPr>
                <a:defRPr/>
              </a:pPr>
              <a:t>‹N›</a:t>
            </a:fld>
            <a:endParaRPr lang="it-IT" altLang="it-IT"/>
          </a:p>
        </p:txBody>
      </p:sp>
    </p:spTree>
    <p:extLst>
      <p:ext uri="{BB962C8B-B14F-4D97-AF65-F5344CB8AC3E}">
        <p14:creationId xmlns:p14="http://schemas.microsoft.com/office/powerpoint/2010/main" val="2115003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1FE9452-6A85-432A-9499-56CE62AA3424}"/>
              </a:ext>
            </a:extLst>
          </p:cNvPr>
          <p:cNvSpPr>
            <a:spLocks noGrp="1"/>
          </p:cNvSpPr>
          <p:nvPr>
            <p:ph type="dt" sz="half" idx="10"/>
          </p:nvPr>
        </p:nvSpPr>
        <p:spPr/>
        <p:txBody>
          <a:bodyPr/>
          <a:lstStyle>
            <a:lvl1pPr defTabSz="457200" eaLnBrk="1" hangingPunct="1">
              <a:defRPr smtClean="0">
                <a:solidFill>
                  <a:srgbClr val="800000"/>
                </a:solidFill>
              </a:defRPr>
            </a:lvl1pPr>
          </a:lstStyle>
          <a:p>
            <a:pPr>
              <a:defRPr/>
            </a:pPr>
            <a:r>
              <a:rPr lang="it-IT" altLang="it-IT"/>
              <a:t>SEMANTIC WEB LANGUAGES</a:t>
            </a:r>
            <a:endParaRPr lang="it-IT" altLang="it-IT" dirty="0"/>
          </a:p>
        </p:txBody>
      </p:sp>
      <p:sp>
        <p:nvSpPr>
          <p:cNvPr id="3" name="Segnaposto piè di pagina 2">
            <a:extLst>
              <a:ext uri="{FF2B5EF4-FFF2-40B4-BE49-F238E27FC236}">
                <a16:creationId xmlns:a16="http://schemas.microsoft.com/office/drawing/2014/main" id="{640F88F0-4AAD-4067-8504-06A96A4C4157}"/>
              </a:ext>
            </a:extLst>
          </p:cNvPr>
          <p:cNvSpPr>
            <a:spLocks noGrp="1"/>
          </p:cNvSpPr>
          <p:nvPr>
            <p:ph type="ftr" sz="quarter" idx="11"/>
          </p:nvPr>
        </p:nvSpPr>
        <p:spPr/>
        <p:txBody>
          <a:bodyPr/>
          <a:lstStyle>
            <a:lvl1pPr defTabSz="457200" eaLnBrk="1" fontAlgn="auto" hangingPunct="1">
              <a:spcBef>
                <a:spcPts val="0"/>
              </a:spcBef>
              <a:spcAft>
                <a:spcPts val="0"/>
              </a:spcAft>
              <a:defRPr>
                <a:solidFill>
                  <a:srgbClr val="800000"/>
                </a:solidFill>
              </a:defRPr>
            </a:lvl1pPr>
          </a:lstStyle>
          <a:p>
            <a:pPr>
              <a:defRPr/>
            </a:pPr>
            <a:r>
              <a:rPr lang="it-IT"/>
              <a:t>NLP</a:t>
            </a:r>
          </a:p>
        </p:txBody>
      </p:sp>
      <p:sp>
        <p:nvSpPr>
          <p:cNvPr id="4" name="Segnaposto numero diapositiva 3">
            <a:extLst>
              <a:ext uri="{FF2B5EF4-FFF2-40B4-BE49-F238E27FC236}">
                <a16:creationId xmlns:a16="http://schemas.microsoft.com/office/drawing/2014/main" id="{E10A01D4-5A85-4F93-84CF-2B84CC80E61D}"/>
              </a:ext>
            </a:extLst>
          </p:cNvPr>
          <p:cNvSpPr>
            <a:spLocks noGrp="1"/>
          </p:cNvSpPr>
          <p:nvPr>
            <p:ph type="sldNum" sz="quarter" idx="12"/>
          </p:nvPr>
        </p:nvSpPr>
        <p:spPr/>
        <p:txBody>
          <a:bodyPr/>
          <a:lstStyle>
            <a:lvl1pPr defTabSz="457200" eaLnBrk="1" hangingPunct="1">
              <a:defRPr smtClean="0">
                <a:solidFill>
                  <a:srgbClr val="800000"/>
                </a:solidFill>
                <a:latin typeface="Arial" panose="020B0604020202020204" pitchFamily="34" charset="0"/>
              </a:defRPr>
            </a:lvl1pPr>
          </a:lstStyle>
          <a:p>
            <a:pPr>
              <a:defRPr/>
            </a:pPr>
            <a:fld id="{52D64222-F0E5-4BFA-B141-DC6F71D62566}" type="slidenum">
              <a:rPr lang="it-IT" altLang="it-IT" smtClean="0"/>
              <a:pPr>
                <a:defRPr/>
              </a:pPr>
              <a:t>‹N›</a:t>
            </a:fld>
            <a:endParaRPr lang="it-IT" altLang="it-IT"/>
          </a:p>
        </p:txBody>
      </p:sp>
    </p:spTree>
    <p:extLst>
      <p:ext uri="{BB962C8B-B14F-4D97-AF65-F5344CB8AC3E}">
        <p14:creationId xmlns:p14="http://schemas.microsoft.com/office/powerpoint/2010/main" val="2165751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9/19/22</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 id="2147483745" r:id="rId8"/>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4.emf"/><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9.emf"/><Relationship Id="rId4" Type="http://schemas.openxmlformats.org/officeDocument/2006/relationships/image" Target="../media/image68.emf"/></Relationships>
</file>

<file path=ppt/slides/_rels/slide6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1.emf"/><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5.emf"/><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7.emf"/><Relationship Id="rId5" Type="http://schemas.openxmlformats.org/officeDocument/2006/relationships/image" Target="../media/image70.png"/><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7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74.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image" Target="../media/image81.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83.emf"/><Relationship Id="rId4" Type="http://schemas.openxmlformats.org/officeDocument/2006/relationships/image" Target="../media/image80.emf"/></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87.emf"/><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60.png"/><Relationship Id="rId11" Type="http://schemas.openxmlformats.org/officeDocument/2006/relationships/image" Target="../media/image85.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0.png"/><Relationship Id="rId9"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95ECE64-F2A7-4B42-9294-67E7C0311257}"/>
              </a:ext>
            </a:extLst>
          </p:cNvPr>
          <p:cNvSpPr>
            <a:spLocks noChangeArrowheads="1"/>
          </p:cNvSpPr>
          <p:nvPr/>
        </p:nvSpPr>
        <p:spPr bwMode="auto">
          <a:xfrm>
            <a:off x="4238128" y="4092351"/>
            <a:ext cx="33480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866" tIns="33338" rIns="67866" bIns="33338">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it-IT" sz="1800" dirty="0">
                <a:latin typeface="Tahoma" panose="020B0604030504040204" pitchFamily="34" charset="0"/>
              </a:rPr>
              <a:t>Computer Science Department</a:t>
            </a:r>
          </a:p>
          <a:p>
            <a:pPr algn="ctr" eaLnBrk="1" hangingPunct="1">
              <a:spcBef>
                <a:spcPct val="0"/>
              </a:spcBef>
              <a:buFontTx/>
              <a:buNone/>
            </a:pPr>
            <a:r>
              <a:rPr lang="en-US" altLang="it-IT" sz="1800" dirty="0">
                <a:latin typeface="Tahoma" panose="020B0604030504040204" pitchFamily="34" charset="0"/>
              </a:rPr>
              <a:t>University of Verona - Italy</a:t>
            </a:r>
          </a:p>
        </p:txBody>
      </p:sp>
      <p:sp>
        <p:nvSpPr>
          <p:cNvPr id="7171" name="Rectangle 3">
            <a:extLst>
              <a:ext uri="{FF2B5EF4-FFF2-40B4-BE49-F238E27FC236}">
                <a16:creationId xmlns:a16="http://schemas.microsoft.com/office/drawing/2014/main" id="{B34E587E-09E1-4E74-AE2B-B98A49061505}"/>
              </a:ext>
            </a:extLst>
          </p:cNvPr>
          <p:cNvSpPr>
            <a:spLocks noGrp="1" noChangeArrowheads="1"/>
          </p:cNvSpPr>
          <p:nvPr>
            <p:ph type="ctrTitle"/>
          </p:nvPr>
        </p:nvSpPr>
        <p:spPr>
          <a:xfrm>
            <a:off x="693216" y="843558"/>
            <a:ext cx="7772400" cy="2088232"/>
          </a:xfrm>
          <a:effectLst>
            <a:outerShdw blurRad="63500" dist="81320" dir="2319588" algn="ctr" rotWithShape="0">
              <a:schemeClr val="bg2">
                <a:alpha val="74997"/>
              </a:schemeClr>
            </a:outerShdw>
          </a:effectLst>
        </p:spPr>
        <p:txBody>
          <a:bodyPr rtlCol="0">
            <a:normAutofit/>
          </a:bodyPr>
          <a:lstStyle/>
          <a:p>
            <a:pPr eaLnBrk="1" fontAlgn="auto" hangingPunct="1">
              <a:spcAft>
                <a:spcPts val="0"/>
              </a:spcAft>
              <a:defRPr/>
            </a:pPr>
            <a:r>
              <a:rPr lang="en-US" sz="3600" b="1" dirty="0">
                <a:ea typeface="+mj-ea"/>
                <a:cs typeface="+mj-cs"/>
              </a:rPr>
              <a:t>NATURAL LANGUAGE PROCESSING</a:t>
            </a:r>
            <a:br>
              <a:rPr lang="en-US" sz="3600" b="1" dirty="0">
                <a:ea typeface="+mj-ea"/>
                <a:cs typeface="+mj-cs"/>
              </a:rPr>
            </a:br>
            <a:r>
              <a:rPr lang="en-US" sz="2700" dirty="0">
                <a:ea typeface="+mj-ea"/>
                <a:cs typeface="+mj-cs"/>
              </a:rPr>
              <a:t>MATTEO CRISTANI</a:t>
            </a:r>
            <a:endParaRPr lang="en-US" sz="3600" dirty="0">
              <a:ea typeface="+mj-ea"/>
              <a:cs typeface="+mj-cs"/>
            </a:endParaRPr>
          </a:p>
        </p:txBody>
      </p:sp>
      <p:pic>
        <p:nvPicPr>
          <p:cNvPr id="28677" name="Immagine 25" descr="univr-color.gif">
            <a:extLst>
              <a:ext uri="{FF2B5EF4-FFF2-40B4-BE49-F238E27FC236}">
                <a16:creationId xmlns:a16="http://schemas.microsoft.com/office/drawing/2014/main" id="{0F2A3EAB-47C4-4463-9952-A31D235A5E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67141" y="3805014"/>
            <a:ext cx="1098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CasellaDiTesto 1">
            <a:extLst>
              <a:ext uri="{FF2B5EF4-FFF2-40B4-BE49-F238E27FC236}">
                <a16:creationId xmlns:a16="http://schemas.microsoft.com/office/drawing/2014/main" id="{7FE76117-C115-45E9-82F7-562E82BF0E7A}"/>
              </a:ext>
            </a:extLst>
          </p:cNvPr>
          <p:cNvSpPr txBox="1">
            <a:spLocks noChangeArrowheads="1"/>
          </p:cNvSpPr>
          <p:nvPr/>
        </p:nvSpPr>
        <p:spPr bwMode="auto">
          <a:xfrm>
            <a:off x="8304213" y="200818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it-IT" sz="1800" dirty="0">
              <a:latin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798320"/>
            <a:ext cx="7543801" cy="3863535"/>
          </a:xfrm>
        </p:spPr>
        <p:txBody>
          <a:bodyPr/>
          <a:lstStyle/>
          <a:p>
            <a:r>
              <a:rPr lang="en-US" i="1" dirty="0"/>
              <a:t>Suppose a unit has:</a:t>
            </a:r>
          </a:p>
          <a:p>
            <a:pPr marL="728645" indent="0"/>
            <a:r>
              <a:rPr lang="en-US" i="1" dirty="0">
                <a:latin typeface="Courier" pitchFamily="2" charset="0"/>
              </a:rPr>
              <a:t>w </a:t>
            </a:r>
            <a:r>
              <a:rPr lang="en-US" dirty="0">
                <a:latin typeface="Courier" pitchFamily="2" charset="0"/>
              </a:rPr>
              <a:t>= [0.2,0.3,0.9] </a:t>
            </a:r>
          </a:p>
          <a:p>
            <a:pPr marL="728645" indent="0"/>
            <a:r>
              <a:rPr lang="en-US" i="1" dirty="0">
                <a:latin typeface="Courier" pitchFamily="2" charset="0"/>
              </a:rPr>
              <a:t>b </a:t>
            </a:r>
            <a:r>
              <a:rPr lang="en-US" dirty="0">
                <a:latin typeface="Courier" pitchFamily="2" charset="0"/>
              </a:rPr>
              <a:t>= 0.5 </a:t>
            </a:r>
          </a:p>
          <a:p>
            <a:r>
              <a:rPr lang="en-US" dirty="0"/>
              <a:t>What happens with the following input x?</a:t>
            </a:r>
          </a:p>
          <a:p>
            <a:r>
              <a:rPr lang="en-US" i="1" dirty="0">
                <a:latin typeface="Courier" pitchFamily="2" charset="0"/>
              </a:rPr>
              <a:t>		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spTree>
    <p:extLst>
      <p:ext uri="{BB962C8B-B14F-4D97-AF65-F5344CB8AC3E}">
        <p14:creationId xmlns:p14="http://schemas.microsoft.com/office/powerpoint/2010/main" val="174934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971552"/>
            <a:ext cx="7543801" cy="3690305"/>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7897" y="4225769"/>
            <a:ext cx="3464280" cy="827748"/>
          </a:xfrm>
          <a:prstGeom prst="rect">
            <a:avLst/>
          </a:prstGeom>
        </p:spPr>
      </p:pic>
    </p:spTree>
    <p:extLst>
      <p:ext uri="{BB962C8B-B14F-4D97-AF65-F5344CB8AC3E}">
        <p14:creationId xmlns:p14="http://schemas.microsoft.com/office/powerpoint/2010/main" val="416169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832964"/>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870" y="4244627"/>
            <a:ext cx="3464280" cy="827748"/>
          </a:xfrm>
          <a:prstGeom prst="rect">
            <a:avLst/>
          </a:prstGeom>
        </p:spPr>
      </p:pic>
      <p:pic>
        <p:nvPicPr>
          <p:cNvPr id="8" name="Picture 7">
            <a:extLst>
              <a:ext uri="{FF2B5EF4-FFF2-40B4-BE49-F238E27FC236}">
                <a16:creationId xmlns:a16="http://schemas.microsoft.com/office/drawing/2014/main" id="{D409064D-1EE5-F44E-A812-29745FD78011}"/>
              </a:ext>
            </a:extLst>
          </p:cNvPr>
          <p:cNvPicPr>
            <a:picLocks noChangeAspect="1"/>
          </p:cNvPicPr>
          <p:nvPr/>
        </p:nvPicPr>
        <p:blipFill>
          <a:blip r:embed="rId5"/>
          <a:stretch>
            <a:fillRect/>
          </a:stretch>
        </p:blipFill>
        <p:spPr>
          <a:xfrm>
            <a:off x="5201860" y="4138861"/>
            <a:ext cx="1420355" cy="1004641"/>
          </a:xfrm>
          <a:prstGeom prst="rect">
            <a:avLst/>
          </a:prstGeom>
        </p:spPr>
      </p:pic>
      <p:pic>
        <p:nvPicPr>
          <p:cNvPr id="9" name="Picture 8">
            <a:extLst>
              <a:ext uri="{FF2B5EF4-FFF2-40B4-BE49-F238E27FC236}">
                <a16:creationId xmlns:a16="http://schemas.microsoft.com/office/drawing/2014/main" id="{0DDCA64C-6288-DD46-B1EC-3BCD67F2FF8D}"/>
              </a:ext>
            </a:extLst>
          </p:cNvPr>
          <p:cNvPicPr>
            <a:picLocks noChangeAspect="1"/>
          </p:cNvPicPr>
          <p:nvPr/>
        </p:nvPicPr>
        <p:blipFill>
          <a:blip r:embed="rId6"/>
          <a:stretch>
            <a:fillRect/>
          </a:stretch>
        </p:blipFill>
        <p:spPr>
          <a:xfrm>
            <a:off x="6972300" y="4356072"/>
            <a:ext cx="866070" cy="588928"/>
          </a:xfrm>
          <a:prstGeom prst="rect">
            <a:avLst/>
          </a:prstGeom>
        </p:spPr>
      </p:pic>
    </p:spTree>
    <p:extLst>
      <p:ext uri="{BB962C8B-B14F-4D97-AF65-F5344CB8AC3E}">
        <p14:creationId xmlns:p14="http://schemas.microsoft.com/office/powerpoint/2010/main" val="18526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212929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032246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455895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18C1-E8D6-D742-8CAC-8E4C6FFE29A4}"/>
              </a:ext>
            </a:extLst>
          </p:cNvPr>
          <p:cNvSpPr>
            <a:spLocks noGrp="1"/>
          </p:cNvSpPr>
          <p:nvPr>
            <p:ph type="title"/>
          </p:nvPr>
        </p:nvSpPr>
        <p:spPr/>
        <p:txBody>
          <a:bodyPr>
            <a:normAutofit fontScale="90000"/>
          </a:bodyPr>
          <a:lstStyle/>
          <a:p>
            <a:r>
              <a:rPr lang="en-US" dirty="0"/>
              <a:t>Not possible to capture XOR with </a:t>
            </a:r>
            <a:r>
              <a:rPr lang="en-US" dirty="0" err="1"/>
              <a:t>perceptrons</a:t>
            </a:r>
            <a:endParaRPr lang="en-US" dirty="0"/>
          </a:p>
        </p:txBody>
      </p:sp>
      <p:sp>
        <p:nvSpPr>
          <p:cNvPr id="3" name="Content Placeholder 2">
            <a:extLst>
              <a:ext uri="{FF2B5EF4-FFF2-40B4-BE49-F238E27FC236}">
                <a16:creationId xmlns:a16="http://schemas.microsoft.com/office/drawing/2014/main" id="{2F2C0543-8543-A645-836C-B2CC36C60FAC}"/>
              </a:ext>
            </a:extLst>
          </p:cNvPr>
          <p:cNvSpPr>
            <a:spLocks noGrp="1"/>
          </p:cNvSpPr>
          <p:nvPr>
            <p:ph idx="1"/>
          </p:nvPr>
        </p:nvSpPr>
        <p:spPr/>
        <p:txBody>
          <a:bodyPr/>
          <a:lstStyle/>
          <a:p>
            <a:r>
              <a:rPr lang="en-US" dirty="0"/>
              <a:t>Pause the lecture and try for yourself!</a:t>
            </a:r>
          </a:p>
        </p:txBody>
      </p:sp>
    </p:spTree>
    <p:extLst>
      <p:ext uri="{BB962C8B-B14F-4D97-AF65-F5344CB8AC3E}">
        <p14:creationId xmlns:p14="http://schemas.microsoft.com/office/powerpoint/2010/main" val="732361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a:t>
            </a:r>
            <a:r>
              <a:rPr lang="en-US" sz="3000">
                <a:solidFill>
                  <a:schemeClr val="tx2"/>
                </a:solidFill>
              </a:rPr>
              <a:t>XOR problem</a:t>
            </a:r>
            <a:endParaRPr lang="en-US" sz="3000" dirty="0">
              <a:solidFill>
                <a:schemeClr val="tx2"/>
              </a:solidFill>
            </a:endParaRP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1105927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27771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31</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38</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1633008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690997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44</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46</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47</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47</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49</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50</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history. </a:t>
            </a:r>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52</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length.</a:t>
            </a:r>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53</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54</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2736342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636784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58</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59</a:t>
            </a:fld>
            <a:endParaRPr lang="en-US"/>
          </a:p>
        </p:txBody>
      </p:sp>
    </p:spTree>
    <p:extLst>
      <p:ext uri="{BB962C8B-B14F-4D97-AF65-F5344CB8AC3E}">
        <p14:creationId xmlns:p14="http://schemas.microsoft.com/office/powerpoint/2010/main" val="7870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60</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63</a:t>
            </a:fld>
            <a:endParaRPr lang="en-US"/>
          </a:p>
        </p:txBody>
      </p:sp>
    </p:spTree>
    <p:extLst>
      <p:ext uri="{BB962C8B-B14F-4D97-AF65-F5344CB8AC3E}">
        <p14:creationId xmlns:p14="http://schemas.microsoft.com/office/powerpoint/2010/main" val="3278387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79421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383206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spTree>
    <p:extLst>
      <p:ext uri="{BB962C8B-B14F-4D97-AF65-F5344CB8AC3E}">
        <p14:creationId xmlns:p14="http://schemas.microsoft.com/office/powerpoint/2010/main" val="3951793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67</a:t>
            </a:fld>
            <a:endParaRPr lang="en-US"/>
          </a:p>
        </p:txBody>
      </p:sp>
    </p:spTree>
    <p:extLst>
      <p:ext uri="{BB962C8B-B14F-4D97-AF65-F5344CB8AC3E}">
        <p14:creationId xmlns:p14="http://schemas.microsoft.com/office/powerpoint/2010/main" val="1875240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68</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69</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71</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73</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74</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75</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76</a:t>
            </a:fld>
            <a:endParaRPr lang="en-US"/>
          </a:p>
        </p:txBody>
      </p:sp>
    </p:spTree>
    <p:extLst>
      <p:ext uri="{BB962C8B-B14F-4D97-AF65-F5344CB8AC3E}">
        <p14:creationId xmlns:p14="http://schemas.microsoft.com/office/powerpoint/2010/main" val="2494006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77</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78</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8</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81</a:t>
            </a:fld>
            <a:endParaRPr lang="en-US"/>
          </a:p>
        </p:txBody>
      </p:sp>
    </p:spTree>
    <p:extLst>
      <p:ext uri="{BB962C8B-B14F-4D97-AF65-F5344CB8AC3E}">
        <p14:creationId xmlns:p14="http://schemas.microsoft.com/office/powerpoint/2010/main" val="1216438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E70483D5-FAF4-C531-AFA9-249E239178D2}"/>
              </a:ext>
            </a:extLst>
          </p:cNvPr>
          <p:cNvSpPr>
            <a:spLocks noGrp="1"/>
          </p:cNvSpPr>
          <p:nvPr>
            <p:ph type="ftr" sz="quarter" idx="11"/>
          </p:nvPr>
        </p:nvSpPr>
        <p:spPr/>
        <p:txBody>
          <a:bodyPr/>
          <a:lstStyle/>
          <a:p>
            <a:pPr>
              <a:defRPr/>
            </a:pPr>
            <a:r>
              <a:rPr lang="it-IT"/>
              <a:t>NLP</a:t>
            </a:r>
          </a:p>
        </p:txBody>
      </p:sp>
      <p:sp>
        <p:nvSpPr>
          <p:cNvPr id="6" name="Segnaposto numero diapositiva 5">
            <a:extLst>
              <a:ext uri="{FF2B5EF4-FFF2-40B4-BE49-F238E27FC236}">
                <a16:creationId xmlns:a16="http://schemas.microsoft.com/office/drawing/2014/main" id="{7BB10982-0B88-DB97-318E-92647825B7B1}"/>
              </a:ext>
            </a:extLst>
          </p:cNvPr>
          <p:cNvSpPr>
            <a:spLocks noGrp="1"/>
          </p:cNvSpPr>
          <p:nvPr>
            <p:ph type="sldNum" sz="quarter" idx="12"/>
          </p:nvPr>
        </p:nvSpPr>
        <p:spPr/>
        <p:txBody>
          <a:bodyPr/>
          <a:lstStyle/>
          <a:p>
            <a:pPr>
              <a:defRPr/>
            </a:pPr>
            <a:fld id="{D754FAF7-AB3B-4F7E-9E4D-EFD1BDE13684}" type="slidenum">
              <a:rPr lang="it-IT" altLang="it-IT" smtClean="0"/>
              <a:pPr>
                <a:defRPr/>
              </a:pPr>
              <a:t>82</a:t>
            </a:fld>
            <a:endParaRPr lang="it-IT" altLang="it-IT"/>
          </a:p>
        </p:txBody>
      </p:sp>
      <p:pic>
        <p:nvPicPr>
          <p:cNvPr id="1026" name="Picture 2" descr="See you next time concept - 37910703">
            <a:extLst>
              <a:ext uri="{FF2B5EF4-FFF2-40B4-BE49-F238E27FC236}">
                <a16:creationId xmlns:a16="http://schemas.microsoft.com/office/drawing/2014/main" id="{8C467744-CD8E-EC7D-D686-3C35BF62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353" y="573277"/>
            <a:ext cx="6260647" cy="399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56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1004255"/>
            <a:ext cx="7543801" cy="3657600"/>
          </a:xfrm>
        </p:spPr>
        <p:txBody>
          <a:bodyPr/>
          <a:lstStyle/>
          <a:p>
            <a:r>
              <a:rPr lang="en-US" i="1" dirty="0"/>
              <a:t>Suppose a unit has:</a:t>
            </a:r>
          </a:p>
          <a:p>
            <a:r>
              <a:rPr lang="en-US" i="1" dirty="0">
                <a:latin typeface="Courier" pitchFamily="2" charset="0"/>
              </a:rPr>
              <a:t>w </a:t>
            </a:r>
            <a:r>
              <a:rPr lang="en-US" dirty="0">
                <a:latin typeface="Courier" pitchFamily="2" charset="0"/>
              </a:rPr>
              <a:t>= [0.2,0.3,0.9] </a:t>
            </a:r>
          </a:p>
          <a:p>
            <a:r>
              <a:rPr lang="en-US" i="1" dirty="0">
                <a:latin typeface="Courier" pitchFamily="2" charset="0"/>
              </a:rPr>
              <a:t>b </a:t>
            </a:r>
            <a:r>
              <a:rPr lang="en-US" dirty="0">
                <a:latin typeface="Courier" pitchFamily="2" charset="0"/>
              </a:rPr>
              <a:t>= 0.5 </a:t>
            </a:r>
          </a:p>
          <a:p>
            <a:r>
              <a:rPr lang="en-US" dirty="0"/>
              <a:t>What happens with input x:</a:t>
            </a:r>
          </a:p>
          <a:p>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3"/>
          <a:stretch>
            <a:fillRect/>
          </a:stretch>
        </p:blipFill>
        <p:spPr>
          <a:xfrm>
            <a:off x="389498" y="3444468"/>
            <a:ext cx="2667496" cy="900713"/>
          </a:xfrm>
          <a:prstGeom prst="rect">
            <a:avLst/>
          </a:prstGeom>
        </p:spPr>
      </p:pic>
    </p:spTree>
    <p:extLst>
      <p:ext uri="{BB962C8B-B14F-4D97-AF65-F5344CB8AC3E}">
        <p14:creationId xmlns:p14="http://schemas.microsoft.com/office/powerpoint/2010/main" val="3115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46037</TotalTime>
  <Words>6785</Words>
  <Application>Microsoft Macintosh PowerPoint</Application>
  <PresentationFormat>Presentazione su schermo (16:9)</PresentationFormat>
  <Paragraphs>778</Paragraphs>
  <Slides>82</Slides>
  <Notes>63</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82</vt:i4>
      </vt:variant>
    </vt:vector>
  </HeadingPairs>
  <TitlesOfParts>
    <vt:vector size="91" baseType="lpstr">
      <vt:lpstr>Arial</vt:lpstr>
      <vt:lpstr>Calibri</vt:lpstr>
      <vt:lpstr>Calibri Light</vt:lpstr>
      <vt:lpstr>Cambria Math</vt:lpstr>
      <vt:lpstr>Courier</vt:lpstr>
      <vt:lpstr>NimbusRomNo9L</vt:lpstr>
      <vt:lpstr>Tahoma</vt:lpstr>
      <vt:lpstr>Times New Roman</vt:lpstr>
      <vt:lpstr>1_Retrospect</vt:lpstr>
      <vt:lpstr>NATURAL LANGUAGE PROCESSING MATTEO CRISTANI</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Not possible to capture XOR with perceptrons</vt:lpstr>
      <vt:lpstr>Why? Perceptrons are linear classifiers</vt:lpstr>
      <vt:lpstr>Decision boundaries</vt:lpstr>
      <vt:lpstr>Solution to the XOR problem</vt:lpstr>
      <vt:lpstr>Solution to the XOR problem</vt:lpstr>
      <vt:lpstr>The hidden representation h</vt:lpstr>
      <vt:lpstr>Simple Neural Networks and Neural Language Models</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Matteo Cristani</cp:lastModifiedBy>
  <cp:revision>1991</cp:revision>
  <cp:lastPrinted>2021-04-28T21:12:31Z</cp:lastPrinted>
  <dcterms:created xsi:type="dcterms:W3CDTF">2009-06-12T17:14:38Z</dcterms:created>
  <dcterms:modified xsi:type="dcterms:W3CDTF">2022-09-19T10:41:43Z</dcterms:modified>
  <cp:category/>
</cp:coreProperties>
</file>